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304" r:id="rId4"/>
    <p:sldId id="266" r:id="rId5"/>
    <p:sldId id="305" r:id="rId6"/>
    <p:sldId id="306" r:id="rId7"/>
    <p:sldId id="307" r:id="rId8"/>
    <p:sldId id="308" r:id="rId9"/>
    <p:sldId id="309" r:id="rId10"/>
    <p:sldId id="310" r:id="rId11"/>
    <p:sldId id="311" r:id="rId12"/>
    <p:sldId id="312" r:id="rId13"/>
    <p:sldId id="320" r:id="rId14"/>
    <p:sldId id="313" r:id="rId15"/>
    <p:sldId id="314" r:id="rId16"/>
    <p:sldId id="315" r:id="rId17"/>
    <p:sldId id="316" r:id="rId18"/>
    <p:sldId id="317" r:id="rId19"/>
    <p:sldId id="318" r:id="rId20"/>
    <p:sldId id="319" r:id="rId21"/>
    <p:sldId id="264" r:id="rId22"/>
    <p:sldId id="301" r:id="rId23"/>
    <p:sldId id="302" r:id="rId24"/>
    <p:sldId id="303" r:id="rId25"/>
    <p:sldId id="300" r:id="rId26"/>
  </p:sldIdLst>
  <p:sldSz cx="9144000" cy="5143500" type="screen16x9"/>
  <p:notesSz cx="6858000" cy="9144000"/>
  <p:defaultTextStyle>
    <a:defPPr>
      <a:defRPr lang="nb-NO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BAC76"/>
    <a:srgbClr val="0D347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62" autoAdjust="0"/>
    <p:restoredTop sz="94694"/>
  </p:normalViewPr>
  <p:slideViewPr>
    <p:cSldViewPr snapToGrid="0" snapToObjects="1">
      <p:cViewPr varScale="1">
        <p:scale>
          <a:sx n="138" d="100"/>
          <a:sy n="138" d="100"/>
        </p:scale>
        <p:origin x="288" y="8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368315" y="2008061"/>
            <a:ext cx="7772400" cy="675821"/>
          </a:xfrm>
        </p:spPr>
        <p:txBody>
          <a:bodyPr anchor="t" anchorCtr="0"/>
          <a:lstStyle/>
          <a:p>
            <a:r>
              <a:rPr lang="nb-NO" dirty="0"/>
              <a:t>Klikk for å redigere tittelstil</a:t>
            </a:r>
          </a:p>
        </p:txBody>
      </p:sp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>
          <a:xfrm>
            <a:off x="368315" y="2733866"/>
            <a:ext cx="7772400" cy="131445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b-NO" dirty="0"/>
              <a:t>Klikk for å redigere undertittelstil i malen</a:t>
            </a:r>
          </a:p>
        </p:txBody>
      </p:sp>
    </p:spTree>
    <p:extLst>
      <p:ext uri="{BB962C8B-B14F-4D97-AF65-F5344CB8AC3E}">
        <p14:creationId xmlns:p14="http://schemas.microsoft.com/office/powerpoint/2010/main" val="10001595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Loddret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8185682" y="4767263"/>
            <a:ext cx="501118" cy="273844"/>
          </a:xfrm>
          <a:prstGeom prst="rect">
            <a:avLst/>
          </a:prstGeom>
        </p:spPr>
        <p:txBody>
          <a:bodyPr/>
          <a:lstStyle/>
          <a:p>
            <a:fld id="{91853A39-49B3-554A-AE82-85611CEBD8E3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9838506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drett tit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drett tittel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8185682" y="4767263"/>
            <a:ext cx="501118" cy="273844"/>
          </a:xfrm>
          <a:prstGeom prst="rect">
            <a:avLst/>
          </a:prstGeom>
        </p:spPr>
        <p:txBody>
          <a:bodyPr/>
          <a:lstStyle/>
          <a:p>
            <a:fld id="{91853A39-49B3-554A-AE82-85611CEBD8E3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0318319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314320" y="922492"/>
            <a:ext cx="8229600" cy="3672131"/>
          </a:xfrm>
        </p:spPr>
        <p:txBody>
          <a:bodyPr/>
          <a:lstStyle/>
          <a:p>
            <a:pPr lvl="0"/>
            <a:r>
              <a:rPr lang="nb-NO" dirty="0"/>
              <a:t>Klikk for å redigere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</a:p>
        </p:txBody>
      </p:sp>
      <p:sp>
        <p:nvSpPr>
          <p:cNvPr id="14" name="Plassholder for lysbildenummer 5"/>
          <p:cNvSpPr txBox="1">
            <a:spLocks/>
          </p:cNvSpPr>
          <p:nvPr userDrawn="1"/>
        </p:nvSpPr>
        <p:spPr>
          <a:xfrm>
            <a:off x="8474801" y="4815936"/>
            <a:ext cx="342081" cy="273844"/>
          </a:xfrm>
          <a:prstGeom prst="rect">
            <a:avLst/>
          </a:prstGeom>
        </p:spPr>
        <p:txBody>
          <a:bodyPr/>
          <a:lstStyle>
            <a:defPPr>
              <a:defRPr lang="nb-NO"/>
            </a:defPPr>
            <a:lvl1pPr marL="0" algn="l" defTabSz="4572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91853A39-49B3-554A-AE82-85611CEBD8E3}" type="slidenum">
              <a:rPr lang="nb-NO" b="0" i="0" smtClean="0">
                <a:solidFill>
                  <a:schemeClr val="tx1"/>
                </a:solidFill>
                <a:latin typeface="Arial"/>
                <a:cs typeface="Arial"/>
              </a:rPr>
              <a:pPr algn="ctr"/>
              <a:t>‹#›</a:t>
            </a:fld>
            <a:endParaRPr lang="nb-NO" b="0" i="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8" name="Plassholder for tittel 1">
            <a:extLst>
              <a:ext uri="{FF2B5EF4-FFF2-40B4-BE49-F238E27FC236}">
                <a16:creationId xmlns:a16="http://schemas.microsoft.com/office/drawing/2014/main" id="{1C81586A-D2DD-7947-8C07-6EE6282AF7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0" y="205979"/>
            <a:ext cx="8229600" cy="646331"/>
          </a:xfrm>
          <a:prstGeom prst="rect">
            <a:avLst/>
          </a:prstGeom>
        </p:spPr>
        <p:txBody>
          <a:bodyPr vert="horz" lIns="91440" tIns="45720" rIns="91440" bIns="45720" rtlCol="0" anchor="t" anchorCtr="0">
            <a:spAutoFit/>
          </a:bodyPr>
          <a:lstStyle/>
          <a:p>
            <a:r>
              <a:rPr lang="nb-NO" dirty="0"/>
              <a:t>Klikk for å redigere tittelstil</a:t>
            </a:r>
          </a:p>
        </p:txBody>
      </p:sp>
    </p:spTree>
    <p:extLst>
      <p:ext uri="{BB962C8B-B14F-4D97-AF65-F5344CB8AC3E}">
        <p14:creationId xmlns:p14="http://schemas.microsoft.com/office/powerpoint/2010/main" val="20600198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ndeling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7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8241294" y="4815936"/>
            <a:ext cx="426966" cy="273844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 algn="r"/>
            <a:fld id="{91853A39-49B3-554A-AE82-85611CEBD8E3}" type="slidenum">
              <a:rPr lang="nb-NO" smtClean="0">
                <a:latin typeface="Arial"/>
                <a:cs typeface="Arial"/>
              </a:rPr>
              <a:pPr algn="r"/>
              <a:t>‹#›</a:t>
            </a:fld>
            <a:endParaRPr lang="nb-NO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824604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>
          <a:xfrm>
            <a:off x="8185682" y="4767263"/>
            <a:ext cx="501118" cy="273844"/>
          </a:xfrm>
          <a:prstGeom prst="rect">
            <a:avLst/>
          </a:prstGeom>
        </p:spPr>
        <p:txBody>
          <a:bodyPr/>
          <a:lstStyle/>
          <a:p>
            <a:fld id="{91853A39-49B3-554A-AE82-85611CEBD8E3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3729142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tel 1">
            <a:extLst>
              <a:ext uri="{FF2B5EF4-FFF2-40B4-BE49-F238E27FC236}">
                <a16:creationId xmlns:a16="http://schemas.microsoft.com/office/drawing/2014/main" id="{AEE93D7A-5A17-EC4F-B9C3-76C226D331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219" y="205979"/>
            <a:ext cx="8229600" cy="646331"/>
          </a:xfrm>
        </p:spPr>
        <p:txBody>
          <a:bodyPr/>
          <a:lstStyle>
            <a:lvl1pPr>
              <a:defRPr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10" name="Plassholder for innhold 3">
            <a:extLst>
              <a:ext uri="{FF2B5EF4-FFF2-40B4-BE49-F238E27FC236}">
                <a16:creationId xmlns:a16="http://schemas.microsoft.com/office/drawing/2014/main" id="{535197FD-69E0-9640-999B-9975263423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80219" y="1444342"/>
            <a:ext cx="4040188" cy="336363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11" name="Plassholder for tekst 4">
            <a:extLst>
              <a:ext uri="{FF2B5EF4-FFF2-40B4-BE49-F238E27FC236}">
                <a16:creationId xmlns:a16="http://schemas.microsoft.com/office/drawing/2014/main" id="{5FCFC815-88F1-F54D-931D-DFB06C53CC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468045" y="964522"/>
            <a:ext cx="4041775" cy="479822"/>
          </a:xfrm>
        </p:spPr>
        <p:txBody>
          <a:bodyPr anchor="t" anchorCtr="0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 dirty="0"/>
              <a:t>Klikk for å redigere</a:t>
            </a:r>
          </a:p>
        </p:txBody>
      </p:sp>
      <p:sp>
        <p:nvSpPr>
          <p:cNvPr id="12" name="Plassholder for innhold 5">
            <a:extLst>
              <a:ext uri="{FF2B5EF4-FFF2-40B4-BE49-F238E27FC236}">
                <a16:creationId xmlns:a16="http://schemas.microsoft.com/office/drawing/2014/main" id="{09690C63-91BD-DF46-89B9-CE22FFC541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68045" y="1444342"/>
            <a:ext cx="4041775" cy="336363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13" name="Plassholder for tekst 4">
            <a:extLst>
              <a:ext uri="{FF2B5EF4-FFF2-40B4-BE49-F238E27FC236}">
                <a16:creationId xmlns:a16="http://schemas.microsoft.com/office/drawing/2014/main" id="{FC862961-AFCA-7E4D-BB5E-885FA1C594D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80218" y="964521"/>
            <a:ext cx="4041775" cy="479822"/>
          </a:xfrm>
        </p:spPr>
        <p:txBody>
          <a:bodyPr anchor="t" anchorCtr="0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 dirty="0"/>
              <a:t>Klikk for å redigere</a:t>
            </a:r>
          </a:p>
        </p:txBody>
      </p:sp>
    </p:spTree>
    <p:extLst>
      <p:ext uri="{BB962C8B-B14F-4D97-AF65-F5344CB8AC3E}">
        <p14:creationId xmlns:p14="http://schemas.microsoft.com/office/powerpoint/2010/main" val="7022366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5" name="Plassholder for lysbildenummer 4"/>
          <p:cNvSpPr>
            <a:spLocks noGrp="1"/>
          </p:cNvSpPr>
          <p:nvPr>
            <p:ph type="sldNum" sz="quarter" idx="12"/>
          </p:nvPr>
        </p:nvSpPr>
        <p:spPr>
          <a:xfrm>
            <a:off x="8185682" y="4767263"/>
            <a:ext cx="501118" cy="273844"/>
          </a:xfrm>
          <a:prstGeom prst="rect">
            <a:avLst/>
          </a:prstGeom>
        </p:spPr>
        <p:txBody>
          <a:bodyPr/>
          <a:lstStyle/>
          <a:p>
            <a:fld id="{91853A39-49B3-554A-AE82-85611CEBD8E3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1722496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>
          <a:xfrm>
            <a:off x="8185682" y="4767263"/>
            <a:ext cx="501118" cy="273844"/>
          </a:xfrm>
          <a:prstGeom prst="rect">
            <a:avLst/>
          </a:prstGeom>
        </p:spPr>
        <p:txBody>
          <a:bodyPr/>
          <a:lstStyle/>
          <a:p>
            <a:fld id="{91853A39-49B3-554A-AE82-85611CEBD8E3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6497185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nhold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>
          <a:xfrm>
            <a:off x="8185682" y="4767263"/>
            <a:ext cx="501118" cy="273844"/>
          </a:xfrm>
          <a:prstGeom prst="rect">
            <a:avLst/>
          </a:prstGeom>
        </p:spPr>
        <p:txBody>
          <a:bodyPr/>
          <a:lstStyle/>
          <a:p>
            <a:fld id="{91853A39-49B3-554A-AE82-85611CEBD8E3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596486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e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bilde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b-NO"/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>
          <a:xfrm>
            <a:off x="8185682" y="4767263"/>
            <a:ext cx="501118" cy="273844"/>
          </a:xfrm>
          <a:prstGeom prst="rect">
            <a:avLst/>
          </a:prstGeom>
        </p:spPr>
        <p:txBody>
          <a:bodyPr/>
          <a:lstStyle/>
          <a:p>
            <a:fld id="{91853A39-49B3-554A-AE82-85611CEBD8E3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5322368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ittel 1"/>
          <p:cNvSpPr>
            <a:spLocks noGrp="1"/>
          </p:cNvSpPr>
          <p:nvPr>
            <p:ph type="title"/>
          </p:nvPr>
        </p:nvSpPr>
        <p:spPr>
          <a:xfrm>
            <a:off x="314320" y="205979"/>
            <a:ext cx="8229600" cy="646331"/>
          </a:xfrm>
          <a:prstGeom prst="rect">
            <a:avLst/>
          </a:prstGeom>
        </p:spPr>
        <p:txBody>
          <a:bodyPr vert="horz" lIns="91440" tIns="45720" rIns="91440" bIns="45720" rtlCol="0" anchor="t" anchorCtr="0">
            <a:spAutoFit/>
          </a:bodyPr>
          <a:lstStyle/>
          <a:p>
            <a:r>
              <a:rPr lang="nb-NO" dirty="0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314320" y="946768"/>
            <a:ext cx="8229600" cy="36478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 dirty="0"/>
              <a:t>Klikk for å redigere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</a:p>
        </p:txBody>
      </p:sp>
      <p:sp>
        <p:nvSpPr>
          <p:cNvPr id="4" name="Plassholder for lysbildenummer 5"/>
          <p:cNvSpPr>
            <a:spLocks noGrp="1"/>
          </p:cNvSpPr>
          <p:nvPr>
            <p:ph type="sldNum" sz="quarter" idx="4"/>
          </p:nvPr>
        </p:nvSpPr>
        <p:spPr>
          <a:xfrm>
            <a:off x="8241294" y="4815936"/>
            <a:ext cx="426966" cy="273844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 algn="r"/>
            <a:fld id="{91853A39-49B3-554A-AE82-85611CEBD8E3}" type="slidenum">
              <a:rPr lang="nb-NO" smtClean="0">
                <a:latin typeface="Arial"/>
                <a:cs typeface="Arial"/>
              </a:rPr>
              <a:pPr algn="r"/>
              <a:t>‹#›</a:t>
            </a:fld>
            <a:endParaRPr lang="nb-NO" dirty="0">
              <a:latin typeface="Arial"/>
              <a:cs typeface="Arial"/>
            </a:endParaRPr>
          </a:p>
        </p:txBody>
      </p:sp>
      <p:pic>
        <p:nvPicPr>
          <p:cNvPr id="9" name="Bilde 8">
            <a:extLst>
              <a:ext uri="{FF2B5EF4-FFF2-40B4-BE49-F238E27FC236}">
                <a16:creationId xmlns:a16="http://schemas.microsoft.com/office/drawing/2014/main" id="{EC151788-4963-A348-A694-628F9AEA45FA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425115" y="4785586"/>
            <a:ext cx="2693470" cy="247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79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3600" b="1" i="0" kern="1200">
          <a:solidFill>
            <a:schemeClr val="tx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6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4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unit42.paloaltonetworks.com/attack-chain-overview-emotet-in-december-2020-and-january-2021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ybernews.com/security/cost-of-week-password-hacking/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irustotal.com/gui/home/url" TargetMode="External"/><Relationship Id="rId2" Type="http://schemas.openxmlformats.org/officeDocument/2006/relationships/hyperlink" Target="https://www.abuseipdb.com/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irustotal.com/gui/home/search" TargetMode="External"/><Relationship Id="rId2" Type="http://schemas.openxmlformats.org/officeDocument/2006/relationships/hyperlink" Target="https://virusshare.com/hashes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haveibeenpwned.com/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mailto:Muhammad.m.yamin@ntnu.no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ktangel 11">
            <a:extLst>
              <a:ext uri="{FF2B5EF4-FFF2-40B4-BE49-F238E27FC236}">
                <a16:creationId xmlns:a16="http://schemas.microsoft.com/office/drawing/2014/main" id="{714EA05B-DC29-9A49-9E07-BD359950FFCC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3" name="Tittel 1">
            <a:extLst>
              <a:ext uri="{FF2B5EF4-FFF2-40B4-BE49-F238E27FC236}">
                <a16:creationId xmlns:a16="http://schemas.microsoft.com/office/drawing/2014/main" id="{348DDC63-D03F-4E4B-B5C0-63C3F1A3BC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6411" y="1677420"/>
            <a:ext cx="8114088" cy="1384995"/>
          </a:xfrm>
        </p:spPr>
        <p:txBody>
          <a:bodyPr/>
          <a:lstStyle/>
          <a:p>
            <a:pPr algn="ctr"/>
            <a:r>
              <a:rPr lang="en-GB" sz="2800" dirty="0">
                <a:solidFill>
                  <a:schemeClr val="bg1"/>
                </a:solidFill>
              </a:rPr>
              <a:t>TTM4175</a:t>
            </a:r>
            <a:br>
              <a:rPr lang="en-GB" sz="2800" dirty="0">
                <a:solidFill>
                  <a:schemeClr val="bg1"/>
                </a:solidFill>
              </a:rPr>
            </a:br>
            <a:r>
              <a:rPr lang="en-GB" sz="2800" dirty="0">
                <a:solidFill>
                  <a:schemeClr val="bg1"/>
                </a:solidFill>
              </a:rPr>
              <a:t>Introduction to Communication Technology and Digital Security (2023)</a:t>
            </a:r>
            <a:endParaRPr lang="nb-NO" sz="2800" dirty="0">
              <a:solidFill>
                <a:schemeClr val="bg1"/>
              </a:solidFill>
            </a:endParaRPr>
          </a:p>
        </p:txBody>
      </p:sp>
      <p:sp>
        <p:nvSpPr>
          <p:cNvPr id="14" name="Undertittel 2">
            <a:extLst>
              <a:ext uri="{FF2B5EF4-FFF2-40B4-BE49-F238E27FC236}">
                <a16:creationId xmlns:a16="http://schemas.microsoft.com/office/drawing/2014/main" id="{88B19D96-02F0-DB47-BCCF-7D70761C26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4956" y="3069682"/>
            <a:ext cx="8114089" cy="598097"/>
          </a:xfrm>
        </p:spPr>
        <p:txBody>
          <a:bodyPr>
            <a:normAutofit fontScale="70000" lnSpcReduction="20000"/>
          </a:bodyPr>
          <a:lstStyle/>
          <a:p>
            <a:pPr algn="ctr"/>
            <a:r>
              <a:rPr lang="nb-NO" dirty="0">
                <a:solidFill>
                  <a:schemeClr val="bg1">
                    <a:lumMod val="85000"/>
                  </a:schemeClr>
                </a:solidFill>
              </a:rPr>
              <a:t>Muhammad Mudassar Yamin</a:t>
            </a:r>
          </a:p>
          <a:p>
            <a:pPr algn="ctr"/>
            <a:r>
              <a:rPr lang="nb-NO" dirty="0">
                <a:solidFill>
                  <a:schemeClr val="bg1">
                    <a:lumMod val="85000"/>
                  </a:schemeClr>
                </a:solidFill>
              </a:rPr>
              <a:t>24/08/2023</a:t>
            </a:r>
          </a:p>
        </p:txBody>
      </p:sp>
      <p:pic>
        <p:nvPicPr>
          <p:cNvPr id="16" name="Bilde 15">
            <a:extLst>
              <a:ext uri="{FF2B5EF4-FFF2-40B4-BE49-F238E27FC236}">
                <a16:creationId xmlns:a16="http://schemas.microsoft.com/office/drawing/2014/main" id="{A71F1799-6D83-B042-96E3-C1F8A01F93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8821" y="1140272"/>
            <a:ext cx="5406359" cy="50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1020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A742405-5B48-8A4E-566A-6A69091301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Definition: </a:t>
            </a:r>
            <a:r>
              <a:rPr lang="en-US" dirty="0"/>
              <a:t>Password breaches occur when hackers gain unauthorized access to a system by either cracking weak passwords or stealing them from databases.</a:t>
            </a:r>
          </a:p>
          <a:p>
            <a:r>
              <a:rPr lang="en-US" b="1" dirty="0"/>
              <a:t>Importance of strong, unique passwords: </a:t>
            </a:r>
            <a:r>
              <a:rPr lang="en-US" dirty="0"/>
              <a:t>Using strong, unique passwords for different accounts helps prevent unauthorized access.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68248C8-3D50-5B8B-74A4-A6540E3BC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Password Breaches</a:t>
            </a:r>
          </a:p>
        </p:txBody>
      </p:sp>
    </p:spTree>
    <p:extLst>
      <p:ext uri="{BB962C8B-B14F-4D97-AF65-F5344CB8AC3E}">
        <p14:creationId xmlns:p14="http://schemas.microsoft.com/office/powerpoint/2010/main" val="14243227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FF61E06-F0F8-F0AD-985D-BD2ED5F405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Definition: </a:t>
            </a:r>
            <a:r>
              <a:rPr lang="en-US" dirty="0"/>
              <a:t>Social engineering is the manipulation of individuals into divulging confidential information or performing actions that compromise security.</a:t>
            </a:r>
          </a:p>
          <a:p>
            <a:r>
              <a:rPr lang="en-US" b="1" dirty="0"/>
              <a:t>Example: </a:t>
            </a:r>
            <a:r>
              <a:rPr lang="en-US" dirty="0"/>
              <a:t>An attacker posing as a trusted colleague who requests sensitive information or access to systems.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2D5153F-4106-708C-6795-07E6F858D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Social Engineering</a:t>
            </a:r>
          </a:p>
        </p:txBody>
      </p:sp>
    </p:spTree>
    <p:extLst>
      <p:ext uri="{BB962C8B-B14F-4D97-AF65-F5344CB8AC3E}">
        <p14:creationId xmlns:p14="http://schemas.microsoft.com/office/powerpoint/2010/main" val="28628199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1B60BF2-6CFA-3DBD-441A-287A5BBE8F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1" dirty="0"/>
              <a:t>Use strong, unique passwords: </a:t>
            </a:r>
            <a:r>
              <a:rPr lang="en-US" dirty="0"/>
              <a:t>Combine letters, numbers, and symbols and avoid easily guessable passwords.</a:t>
            </a:r>
          </a:p>
          <a:p>
            <a:r>
              <a:rPr lang="en-US" b="1" dirty="0"/>
              <a:t>Enable two-factor authentication (2FA): </a:t>
            </a:r>
            <a:r>
              <a:rPr lang="en-US" dirty="0"/>
              <a:t>Adds an extra layer of security by requiring a second verification method alongside a password.</a:t>
            </a:r>
          </a:p>
          <a:p>
            <a:r>
              <a:rPr lang="en-US" b="1" dirty="0"/>
              <a:t>Keep software and devices up to date: </a:t>
            </a:r>
            <a:r>
              <a:rPr lang="en-US" dirty="0"/>
              <a:t>Regular updates patch security vulnerabilities.</a:t>
            </a:r>
          </a:p>
          <a:p>
            <a:r>
              <a:rPr lang="en-US" b="1" dirty="0"/>
              <a:t>Be cautious with email and links: </a:t>
            </a:r>
            <a:r>
              <a:rPr lang="en-US" dirty="0"/>
              <a:t>Verify sender authenticity and avoid clicking on suspicious links.</a:t>
            </a:r>
          </a:p>
          <a:p>
            <a:r>
              <a:rPr lang="en-US" b="1" dirty="0"/>
              <a:t>Regularly back up important data: </a:t>
            </a:r>
            <a:r>
              <a:rPr lang="en-US" dirty="0"/>
              <a:t>Protect against data loss due to cyberattacks by maintaining backups.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1671228-83F3-C998-82E2-78D229CED9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Cybersecurity Tips</a:t>
            </a:r>
          </a:p>
        </p:txBody>
      </p:sp>
    </p:spTree>
    <p:extLst>
      <p:ext uri="{BB962C8B-B14F-4D97-AF65-F5344CB8AC3E}">
        <p14:creationId xmlns:p14="http://schemas.microsoft.com/office/powerpoint/2010/main" val="10376225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59A5F40-FE14-D00D-828E-7590BD2CC2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Did you use strong, unique passwords for different web and mobile applications? If not, why?</a:t>
            </a:r>
          </a:p>
          <a:p>
            <a:r>
              <a:rPr lang="en-US" dirty="0"/>
              <a:t>Did you enabled two-factor authentication (2FA) for various applications you use? If not, why?</a:t>
            </a:r>
          </a:p>
          <a:p>
            <a:r>
              <a:rPr lang="en-US" dirty="0"/>
              <a:t>Did you keep software and devices you use up to date? If not, why?</a:t>
            </a:r>
          </a:p>
          <a:p>
            <a:r>
              <a:rPr lang="en-US" dirty="0"/>
              <a:t>Did you verify sender authenticity on emails and avoid clicking on suspicious links? If not, why?</a:t>
            </a:r>
          </a:p>
          <a:p>
            <a:r>
              <a:rPr lang="en-US" dirty="0"/>
              <a:t>Did you regularly back up important data? If not why?</a:t>
            </a:r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7C63EE0-8CF2-F154-2544-215D71A2B7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 Discussion</a:t>
            </a:r>
          </a:p>
        </p:txBody>
      </p:sp>
    </p:spTree>
    <p:extLst>
      <p:ext uri="{BB962C8B-B14F-4D97-AF65-F5344CB8AC3E}">
        <p14:creationId xmlns:p14="http://schemas.microsoft.com/office/powerpoint/2010/main" val="9192676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692EE21-A570-FC3F-F1F3-BFE01EDBFB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a mix of uppercase and lowercase letters, numbers, and symbols.</a:t>
            </a:r>
          </a:p>
          <a:p>
            <a:r>
              <a:rPr lang="en-US" dirty="0"/>
              <a:t>Avoid using easily guessable passwords like "password123."</a:t>
            </a:r>
          </a:p>
          <a:p>
            <a:r>
              <a:rPr lang="en-US" dirty="0"/>
              <a:t>Consider using a reputable password manager to generate and store strong passwords securely.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44C165-5950-B35A-F0B7-0F3A8AC7E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Password Tips</a:t>
            </a:r>
          </a:p>
        </p:txBody>
      </p:sp>
    </p:spTree>
    <p:extLst>
      <p:ext uri="{BB962C8B-B14F-4D97-AF65-F5344CB8AC3E}">
        <p14:creationId xmlns:p14="http://schemas.microsoft.com/office/powerpoint/2010/main" val="10288852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60980F0-3326-EFFD-AB9F-CB78CD1BA3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Definition: </a:t>
            </a:r>
            <a:r>
              <a:rPr lang="en-US" dirty="0"/>
              <a:t>2FA requires two forms of verification (e.g., a password and a code from your smartphone) to access an account.</a:t>
            </a:r>
          </a:p>
          <a:p>
            <a:r>
              <a:rPr lang="en-US" dirty="0"/>
              <a:t>Adds an extra layer of security, even if your password is compromised.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2D56468-6A86-AF83-D42F-0D38F42C1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Two-Factor Authentication (2FA)</a:t>
            </a:r>
          </a:p>
        </p:txBody>
      </p:sp>
    </p:spTree>
    <p:extLst>
      <p:ext uri="{BB962C8B-B14F-4D97-AF65-F5344CB8AC3E}">
        <p14:creationId xmlns:p14="http://schemas.microsoft.com/office/powerpoint/2010/main" val="25445422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473CBDD-4869-DC5C-6CBC-A794279067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Regular updates are essential because they patch security vulnerabilities.</a:t>
            </a:r>
          </a:p>
          <a:p>
            <a:r>
              <a:rPr lang="en-US" dirty="0"/>
              <a:t>Enable automatic updates when possible to ensure you're protected against known threats.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DD43334-7D94-DD5C-1833-5653F2046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Keeping Software Updated</a:t>
            </a:r>
          </a:p>
        </p:txBody>
      </p:sp>
    </p:spTree>
    <p:extLst>
      <p:ext uri="{BB962C8B-B14F-4D97-AF65-F5344CB8AC3E}">
        <p14:creationId xmlns:p14="http://schemas.microsoft.com/office/powerpoint/2010/main" val="837065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F4E6FD5-8F8F-B643-9B75-25A6237FC7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Don't click on suspicious links or download attachments from unknown sources.</a:t>
            </a:r>
          </a:p>
          <a:p>
            <a:r>
              <a:rPr lang="en-US" dirty="0"/>
              <a:t>Verify the sender's email address, especially if you receive unexpected or unusual emails.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2AE777F-BDEF-9F33-A09D-32D92DA6FA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Being Cautious with Email</a:t>
            </a:r>
          </a:p>
        </p:txBody>
      </p:sp>
    </p:spTree>
    <p:extLst>
      <p:ext uri="{BB962C8B-B14F-4D97-AF65-F5344CB8AC3E}">
        <p14:creationId xmlns:p14="http://schemas.microsoft.com/office/powerpoint/2010/main" val="7031619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85CD259-25AC-6D86-AB00-47D00F10D8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Regular backups protect against data loss in case of cyberattacks or hardware failures.</a:t>
            </a:r>
          </a:p>
          <a:p>
            <a:r>
              <a:rPr lang="en-US" dirty="0"/>
              <a:t>Use cloud storage, external drives, or dedicated backup software to automate the process.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7A19EC5-4ABD-7336-5905-CA0E97BCD4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Backing Up Data</a:t>
            </a:r>
          </a:p>
        </p:txBody>
      </p:sp>
    </p:spTree>
    <p:extLst>
      <p:ext uri="{BB962C8B-B14F-4D97-AF65-F5344CB8AC3E}">
        <p14:creationId xmlns:p14="http://schemas.microsoft.com/office/powerpoint/2010/main" val="41508912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EEB7EA4-84AE-0123-06C1-053CBDEFB5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4325" y="1344010"/>
            <a:ext cx="8229600" cy="2828543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FE93D51-ED68-C85B-9F22-338E57BCA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Real-Life Examples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858F29-E858-3450-E899-DF4DC68F57CC}"/>
              </a:ext>
            </a:extLst>
          </p:cNvPr>
          <p:cNvSpPr txBox="1"/>
          <p:nvPr/>
        </p:nvSpPr>
        <p:spPr>
          <a:xfrm>
            <a:off x="1529080" y="3931562"/>
            <a:ext cx="66090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https://unit42.paloaltonetworks.com/attack-chain-overview-emotet-in-december-2020-and-january-2021/</a:t>
            </a:r>
            <a:r>
              <a:rPr lang="en-US" dirty="0"/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3168240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innhold 1">
            <a:extLst>
              <a:ext uri="{FF2B5EF4-FFF2-40B4-BE49-F238E27FC236}">
                <a16:creationId xmlns:a16="http://schemas.microsoft.com/office/drawing/2014/main" id="{CB79C0D1-C264-BE41-97A2-A21B4FC4CE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/>
              <a:t>Associate Professor at NTNU</a:t>
            </a:r>
          </a:p>
          <a:p>
            <a:r>
              <a:rPr lang="nb-NO" dirty="0"/>
              <a:t>PhD from NTNU between 2018-2022 in ‘Modeling and analyzing attack defense scenrios in Cyber Ranges’</a:t>
            </a:r>
          </a:p>
          <a:p>
            <a:r>
              <a:rPr lang="nb-NO" dirty="0"/>
              <a:t>PostDoc from NTNU 2022-2023 while focusing on AI-Driven cyber secuirty scenario modeling</a:t>
            </a:r>
          </a:p>
          <a:p>
            <a:r>
              <a:rPr lang="nb-NO" dirty="0"/>
              <a:t>Around 10 years of experience in various organzaition for custing and research </a:t>
            </a:r>
          </a:p>
        </p:txBody>
      </p:sp>
      <p:sp>
        <p:nvSpPr>
          <p:cNvPr id="3" name="Tittel 2">
            <a:extLst>
              <a:ext uri="{FF2B5EF4-FFF2-40B4-BE49-F238E27FC236}">
                <a16:creationId xmlns:a16="http://schemas.microsoft.com/office/drawing/2014/main" id="{0130F847-9A87-AB4D-8D0D-FF9DA6C9AB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About me</a:t>
            </a:r>
          </a:p>
        </p:txBody>
      </p:sp>
    </p:spTree>
    <p:extLst>
      <p:ext uri="{BB962C8B-B14F-4D97-AF65-F5344CB8AC3E}">
        <p14:creationId xmlns:p14="http://schemas.microsoft.com/office/powerpoint/2010/main" val="42187368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7043CD9-66F4-00AE-60AC-DE44DE647B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1110" y="1156019"/>
            <a:ext cx="4194033" cy="2501582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9D563E7-1CDB-A2BF-1AEB-E8287BA24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Real-Life Examples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E227763-F7C2-D761-F753-36B0693E4B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5143" y="1224280"/>
            <a:ext cx="3138740" cy="30302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146AF60-AC92-E636-08AA-0747899AD30E}"/>
              </a:ext>
            </a:extLst>
          </p:cNvPr>
          <p:cNvSpPr txBox="1"/>
          <p:nvPr/>
        </p:nvSpPr>
        <p:spPr>
          <a:xfrm>
            <a:off x="1366520" y="4271793"/>
            <a:ext cx="8001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https://cybernews.com/security/cost-of-week-password-hacking/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225280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7484AF8-9DE1-7324-BF12-5760C75A5E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5864" b="6123"/>
          <a:stretch/>
        </p:blipFill>
        <p:spPr>
          <a:xfrm>
            <a:off x="4658361" y="917479"/>
            <a:ext cx="3326054" cy="1943592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6AB0528F-20E8-9D41-2FB9-BC4BC2652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Lab Interfaces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E7DA7AB-1932-3283-1447-61A36C492F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1399" y="852310"/>
            <a:ext cx="2581281" cy="194359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726544B-1265-31D9-61EB-ECC0EE1FBD84}"/>
              </a:ext>
            </a:extLst>
          </p:cNvPr>
          <p:cNvSpPr txBox="1"/>
          <p:nvPr/>
        </p:nvSpPr>
        <p:spPr>
          <a:xfrm>
            <a:off x="1168122" y="2795903"/>
            <a:ext cx="2262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Attacker:10.11.11.11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01812CE-98E6-FDE2-C6CA-3ED0E60F969D}"/>
              </a:ext>
            </a:extLst>
          </p:cNvPr>
          <p:cNvSpPr txBox="1"/>
          <p:nvPr/>
        </p:nvSpPr>
        <p:spPr>
          <a:xfrm>
            <a:off x="4972253" y="2711885"/>
            <a:ext cx="1984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Test:10.11.11.100</a:t>
            </a:r>
          </a:p>
        </p:txBody>
      </p:sp>
    </p:spTree>
    <p:extLst>
      <p:ext uri="{BB962C8B-B14F-4D97-AF65-F5344CB8AC3E}">
        <p14:creationId xmlns:p14="http://schemas.microsoft.com/office/powerpoint/2010/main" val="9778953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20A32E0A-663B-7848-39DF-F55D891E33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4320" y="922492"/>
            <a:ext cx="8229600" cy="3672131"/>
          </a:xfrm>
        </p:spPr>
        <p:txBody>
          <a:bodyPr/>
          <a:lstStyle/>
          <a:p>
            <a:r>
              <a:rPr lang="en-US" dirty="0"/>
              <a:t>Go to </a:t>
            </a:r>
            <a:r>
              <a:rPr lang="en-US" dirty="0">
                <a:hlinkClick r:id="rId2"/>
              </a:rPr>
              <a:t>https://www.abuseipdb.com/</a:t>
            </a:r>
            <a:r>
              <a:rPr lang="en-US" dirty="0"/>
              <a:t> </a:t>
            </a:r>
          </a:p>
          <a:p>
            <a:r>
              <a:rPr lang="en-US" dirty="0"/>
              <a:t>Find a malicious IP address </a:t>
            </a:r>
          </a:p>
          <a:p>
            <a:r>
              <a:rPr lang="en-US" dirty="0"/>
              <a:t>Scan it with Virus total </a:t>
            </a:r>
            <a:r>
              <a:rPr lang="en-US" dirty="0">
                <a:hlinkClick r:id="rId3"/>
              </a:rPr>
              <a:t>https://www.virustotal.com/gui/home/url</a:t>
            </a:r>
            <a:r>
              <a:rPr lang="en-US" dirty="0"/>
              <a:t>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9CE7E6-6241-C0EF-1158-B323B39AAB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0" y="205979"/>
            <a:ext cx="8229600" cy="646331"/>
          </a:xfrm>
        </p:spPr>
        <p:txBody>
          <a:bodyPr anchor="t">
            <a:normAutofit/>
          </a:bodyPr>
          <a:lstStyle/>
          <a:p>
            <a:r>
              <a:rPr lang="en-US" dirty="0"/>
              <a:t>Task 1</a:t>
            </a:r>
          </a:p>
        </p:txBody>
      </p:sp>
    </p:spTree>
    <p:extLst>
      <p:ext uri="{BB962C8B-B14F-4D97-AF65-F5344CB8AC3E}">
        <p14:creationId xmlns:p14="http://schemas.microsoft.com/office/powerpoint/2010/main" val="5780793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966A7FF-D75E-6B95-D2B3-7794064677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 to </a:t>
            </a:r>
            <a:r>
              <a:rPr lang="en-US" dirty="0">
                <a:hlinkClick r:id="rId2"/>
              </a:rPr>
              <a:t>https://virusshare.com/hashes</a:t>
            </a:r>
            <a:r>
              <a:rPr lang="en-US" dirty="0"/>
              <a:t> </a:t>
            </a:r>
          </a:p>
          <a:p>
            <a:r>
              <a:rPr lang="en-US" dirty="0"/>
              <a:t>Find hashes of malicious files</a:t>
            </a:r>
          </a:p>
          <a:p>
            <a:r>
              <a:rPr lang="en-US" dirty="0"/>
              <a:t>Scan the hashes on </a:t>
            </a:r>
            <a:r>
              <a:rPr lang="en-US" dirty="0">
                <a:hlinkClick r:id="rId3"/>
              </a:rPr>
              <a:t>https://www.virustotal.com/gui/home/search</a:t>
            </a:r>
            <a:r>
              <a:rPr lang="en-US" dirty="0"/>
              <a:t>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106CE18-4E52-5200-E48C-F54DCD19F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2</a:t>
            </a:r>
          </a:p>
        </p:txBody>
      </p:sp>
    </p:spTree>
    <p:extLst>
      <p:ext uri="{BB962C8B-B14F-4D97-AF65-F5344CB8AC3E}">
        <p14:creationId xmlns:p14="http://schemas.microsoft.com/office/powerpoint/2010/main" val="21551784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FC6FD14-9610-3E02-2254-1383469851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 to </a:t>
            </a:r>
            <a:r>
              <a:rPr lang="en-US" dirty="0">
                <a:hlinkClick r:id="rId2"/>
              </a:rPr>
              <a:t>https://haveibeenpwned.com/</a:t>
            </a:r>
            <a:r>
              <a:rPr lang="en-US" dirty="0"/>
              <a:t> </a:t>
            </a:r>
          </a:p>
          <a:p>
            <a:r>
              <a:rPr lang="en-US" dirty="0"/>
              <a:t>Check your </a:t>
            </a:r>
            <a:r>
              <a:rPr lang="en-US"/>
              <a:t>email addresses, </a:t>
            </a:r>
            <a:r>
              <a:rPr lang="en-US" dirty="0"/>
              <a:t>are they compromised or not?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B1D5613-C681-6E52-D3D9-3DDC09EC0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3</a:t>
            </a:r>
          </a:p>
        </p:txBody>
      </p:sp>
    </p:spTree>
    <p:extLst>
      <p:ext uri="{BB962C8B-B14F-4D97-AF65-F5344CB8AC3E}">
        <p14:creationId xmlns:p14="http://schemas.microsoft.com/office/powerpoint/2010/main" val="17876247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CC699E4-8BB2-99FF-24DB-879E61665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000" y="2212579"/>
            <a:ext cx="8229600" cy="646331"/>
          </a:xfrm>
        </p:spPr>
        <p:txBody>
          <a:bodyPr/>
          <a:lstStyle/>
          <a:p>
            <a:pPr algn="ctr"/>
            <a:r>
              <a:rPr lang="en-US" dirty="0"/>
              <a:t>Questions?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F6438B-1016-6469-C27D-5B501098BF61}"/>
              </a:ext>
            </a:extLst>
          </p:cNvPr>
          <p:cNvSpPr txBox="1"/>
          <p:nvPr/>
        </p:nvSpPr>
        <p:spPr>
          <a:xfrm>
            <a:off x="3037840" y="2768600"/>
            <a:ext cx="3406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2"/>
              </a:rPr>
              <a:t>Muhammad.m.yamin@ntnu.no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273780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90165E3-C83A-3886-ED40-0CC087F1BE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 to Cybersecurity: What it is and why it's important.</a:t>
            </a:r>
          </a:p>
          <a:p>
            <a:r>
              <a:rPr lang="en-US" dirty="0"/>
              <a:t>Why Cybersecurity Matters: Understanding the risks.</a:t>
            </a:r>
          </a:p>
          <a:p>
            <a:r>
              <a:rPr lang="en-US" dirty="0"/>
              <a:t>Common Cyber Threats: Types of cyberattacks you should be aware of.</a:t>
            </a:r>
          </a:p>
          <a:p>
            <a:r>
              <a:rPr lang="en-US" dirty="0"/>
              <a:t>Basic Cybersecurity Tips: Practical steps to stay safe online.</a:t>
            </a:r>
          </a:p>
          <a:p>
            <a:r>
              <a:rPr lang="en-US" dirty="0"/>
              <a:t>Q&amp;A: Your chance to ask questions and clarify doubts.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6672F95-9FA1-C1E2-B068-8750CA0957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11869508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AA3F788-DCDE-6F3F-2CCF-65BAA7292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Vulnerabilities in Systems</a:t>
            </a:r>
          </a:p>
        </p:txBody>
      </p:sp>
      <p:pic>
        <p:nvPicPr>
          <p:cNvPr id="2052" name="Picture 4" descr="Defense in Depth: A Castle Analogy - Atmosera">
            <a:extLst>
              <a:ext uri="{FF2B5EF4-FFF2-40B4-BE49-F238E27FC236}">
                <a16:creationId xmlns:a16="http://schemas.microsoft.com/office/drawing/2014/main" id="{67493948-848C-9095-A3F3-269601C7EF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3231" y="1865912"/>
            <a:ext cx="3926986" cy="1971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AC69B03-B45D-94C0-5F1E-632886DFC6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60627"/>
          <a:stretch/>
        </p:blipFill>
        <p:spPr>
          <a:xfrm>
            <a:off x="3873755" y="1865912"/>
            <a:ext cx="3273806" cy="18647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6E85486-6D3D-39CA-B21C-F0863F505C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6015" y="1422400"/>
            <a:ext cx="1027905" cy="25120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E7A5DF5-3C22-6474-C8E7-607651474641}"/>
              </a:ext>
            </a:extLst>
          </p:cNvPr>
          <p:cNvSpPr txBox="1"/>
          <p:nvPr/>
        </p:nvSpPr>
        <p:spPr>
          <a:xfrm>
            <a:off x="970280" y="4064000"/>
            <a:ext cx="1928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Defense in depth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8A7C19-7C9D-8ABC-63E8-3973450840D0}"/>
              </a:ext>
            </a:extLst>
          </p:cNvPr>
          <p:cNvSpPr txBox="1"/>
          <p:nvPr/>
        </p:nvSpPr>
        <p:spPr>
          <a:xfrm>
            <a:off x="3794760" y="4060428"/>
            <a:ext cx="3172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Legitimate user requirements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BB0D48E-71F3-32D2-B343-EF063551BECD}"/>
              </a:ext>
            </a:extLst>
          </p:cNvPr>
          <p:cNvSpPr txBox="1"/>
          <p:nvPr/>
        </p:nvSpPr>
        <p:spPr>
          <a:xfrm>
            <a:off x="7516015" y="4064000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Hacker</a:t>
            </a:r>
          </a:p>
        </p:txBody>
      </p:sp>
    </p:spTree>
    <p:extLst>
      <p:ext uri="{BB962C8B-B14F-4D97-AF65-F5344CB8AC3E}">
        <p14:creationId xmlns:p14="http://schemas.microsoft.com/office/powerpoint/2010/main" val="18968467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89F3A09-3C01-26C8-0CB9-083CEF5C50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Definition: </a:t>
            </a:r>
            <a:r>
              <a:rPr lang="en-US" dirty="0"/>
              <a:t>Cybersecurity refers to the practice of safeguarding computer systems, networks, and data from theft, damage, or unauthorized access.</a:t>
            </a:r>
          </a:p>
          <a:p>
            <a:r>
              <a:rPr lang="en-US" b="1" dirty="0"/>
              <a:t>Importance: </a:t>
            </a:r>
            <a:r>
              <a:rPr lang="en-US" dirty="0"/>
              <a:t>Cybersecurity is crucial because it protects our personal information, financial assets, and privacy in the digital world.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F956A5E-2884-3A0D-B7C7-327EE737FB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Cybersecurity?</a:t>
            </a:r>
          </a:p>
        </p:txBody>
      </p:sp>
    </p:spTree>
    <p:extLst>
      <p:ext uri="{BB962C8B-B14F-4D97-AF65-F5344CB8AC3E}">
        <p14:creationId xmlns:p14="http://schemas.microsoft.com/office/powerpoint/2010/main" val="41119729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4F15B19-B837-4278-3435-7257488796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Cyberattacks are on the rise: </a:t>
            </a:r>
            <a:r>
              <a:rPr lang="en-US" dirty="0"/>
              <a:t>The number and sophistication of cyberattacks continue to increase.</a:t>
            </a:r>
          </a:p>
          <a:p>
            <a:r>
              <a:rPr lang="en-US" b="1" dirty="0"/>
              <a:t>Personal and financial information is at risk: </a:t>
            </a:r>
            <a:r>
              <a:rPr lang="en-US" dirty="0"/>
              <a:t>Hackers target individuals and organizations to steal sensitive data or money.</a:t>
            </a:r>
          </a:p>
          <a:p>
            <a:r>
              <a:rPr lang="en-US" b="1" dirty="0"/>
              <a:t>Protecting against cyber threats is everyone's responsibility: </a:t>
            </a:r>
            <a:r>
              <a:rPr lang="en-US" dirty="0"/>
              <a:t>We all play a role in maintaining a secure online environment.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918EA6F-325E-F505-604E-4FCA4811A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Cybersecurity Matters</a:t>
            </a:r>
          </a:p>
        </p:txBody>
      </p:sp>
    </p:spTree>
    <p:extLst>
      <p:ext uri="{BB962C8B-B14F-4D97-AF65-F5344CB8AC3E}">
        <p14:creationId xmlns:p14="http://schemas.microsoft.com/office/powerpoint/2010/main" val="39944858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B7C2D51-6E00-A859-D15C-0E30ACAB41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Malware: </a:t>
            </a:r>
            <a:r>
              <a:rPr lang="en-US" dirty="0"/>
              <a:t>Malicious software designed to harm your computer or steal your data.</a:t>
            </a:r>
          </a:p>
          <a:p>
            <a:r>
              <a:rPr lang="en-US" b="1" dirty="0"/>
              <a:t>Phishing attacks: </a:t>
            </a:r>
            <a:r>
              <a:rPr lang="en-US" dirty="0"/>
              <a:t>Deceptive attempts to trick individuals into revealing sensitive information.</a:t>
            </a:r>
          </a:p>
          <a:p>
            <a:r>
              <a:rPr lang="en-US" b="1" dirty="0"/>
              <a:t>Password breaches: </a:t>
            </a:r>
            <a:r>
              <a:rPr lang="en-US" dirty="0"/>
              <a:t>Unauthorized access to systems by cracking or stealing passwords.</a:t>
            </a:r>
          </a:p>
          <a:p>
            <a:r>
              <a:rPr lang="en-US" b="1" dirty="0"/>
              <a:t>Social engineering: </a:t>
            </a:r>
            <a:r>
              <a:rPr lang="en-US" dirty="0"/>
              <a:t>Manipulating people into divulging confidential information through various techniques.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069CBD5-155D-DA39-0C8E-7568EF0DA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Cyber Threats</a:t>
            </a:r>
          </a:p>
        </p:txBody>
      </p:sp>
    </p:spTree>
    <p:extLst>
      <p:ext uri="{BB962C8B-B14F-4D97-AF65-F5344CB8AC3E}">
        <p14:creationId xmlns:p14="http://schemas.microsoft.com/office/powerpoint/2010/main" val="14840823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740A3D9-2BB7-DA07-A729-CFB25F674E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Definition: </a:t>
            </a:r>
            <a:r>
              <a:rPr lang="en-US" dirty="0"/>
              <a:t>Malware, short for malicious software, includes viruses, Trojans, and worms that can damage your computer or steal your data.</a:t>
            </a:r>
          </a:p>
          <a:p>
            <a:r>
              <a:rPr lang="en-US" b="1" dirty="0"/>
              <a:t>Examples: </a:t>
            </a:r>
            <a:r>
              <a:rPr lang="en-US" dirty="0"/>
              <a:t>Viruses infect your files, Trojans disguise as legitimate software, and worms self-replicate to spread.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64FA4DB-A2DA-0652-74FB-B5CD48978E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Malware</a:t>
            </a:r>
          </a:p>
        </p:txBody>
      </p:sp>
    </p:spTree>
    <p:extLst>
      <p:ext uri="{BB962C8B-B14F-4D97-AF65-F5344CB8AC3E}">
        <p14:creationId xmlns:p14="http://schemas.microsoft.com/office/powerpoint/2010/main" val="35633744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B138E7D-72E8-49E9-AD62-01E0A0D922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Definition: </a:t>
            </a:r>
            <a:r>
              <a:rPr lang="en-US" dirty="0"/>
              <a:t>Phishing is a type of cyberattack where attackers use deceitful emails, websites, or messages to trick individuals into revealing sensitive information such as passwords or credit card numbers.</a:t>
            </a:r>
          </a:p>
          <a:p>
            <a:r>
              <a:rPr lang="en-US" b="1" dirty="0"/>
              <a:t>Example: </a:t>
            </a:r>
            <a:r>
              <a:rPr lang="en-US" dirty="0"/>
              <a:t>A fake email claiming to be from your bank, asking you to click a link and enter your login credentials.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3EF85B0-3099-0309-0F11-32D3C7C8B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Phishing Attacks</a:t>
            </a:r>
          </a:p>
        </p:txBody>
      </p:sp>
    </p:spTree>
    <p:extLst>
      <p:ext uri="{BB962C8B-B14F-4D97-AF65-F5344CB8AC3E}">
        <p14:creationId xmlns:p14="http://schemas.microsoft.com/office/powerpoint/2010/main" val="10968637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ma">
  <a:themeElements>
    <a:clrScheme name="NTNU FARGER UU">
      <a:dk1>
        <a:srgbClr val="000000"/>
      </a:dk1>
      <a:lt1>
        <a:srgbClr val="FFFFFF"/>
      </a:lt1>
      <a:dk2>
        <a:srgbClr val="014693"/>
      </a:dk2>
      <a:lt2>
        <a:srgbClr val="D6D7D6"/>
      </a:lt2>
      <a:accent1>
        <a:srgbClr val="B6C8E9"/>
      </a:accent1>
      <a:accent2>
        <a:srgbClr val="014693"/>
      </a:accent2>
      <a:accent3>
        <a:srgbClr val="BCD024"/>
      </a:accent3>
      <a:accent4>
        <a:srgbClr val="B01B81"/>
      </a:accent4>
      <a:accent5>
        <a:srgbClr val="F7D019"/>
      </a:accent5>
      <a:accent6>
        <a:srgbClr val="ED8013"/>
      </a:accent6>
      <a:hlink>
        <a:srgbClr val="3D2A68"/>
      </a:hlink>
      <a:folHlink>
        <a:srgbClr val="338C8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43B7B0"/>
        </a:solidFill>
        <a:ln>
          <a:noFill/>
        </a:ln>
        <a:effectLst>
          <a:outerShdw blurRad="114300" dist="12700" dir="5400000" rotWithShape="0">
            <a:srgbClr val="000000">
              <a:alpha val="35000"/>
            </a:srgbClr>
          </a:outerShdw>
        </a:effectLst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2165</TotalTime>
  <Words>976</Words>
  <Application>Microsoft Office PowerPoint</Application>
  <PresentationFormat>On-screen Show (16:9)</PresentationFormat>
  <Paragraphs>90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7" baseType="lpstr">
      <vt:lpstr>Arial</vt:lpstr>
      <vt:lpstr>Office-tema</vt:lpstr>
      <vt:lpstr>TTM4175 Introduction to Communication Technology and Digital Security (2023)</vt:lpstr>
      <vt:lpstr>About me</vt:lpstr>
      <vt:lpstr>Agenda</vt:lpstr>
      <vt:lpstr>Vulnerabilities in Systems</vt:lpstr>
      <vt:lpstr>What is Cybersecurity?</vt:lpstr>
      <vt:lpstr>Why Cybersecurity Matters</vt:lpstr>
      <vt:lpstr>Common Cyber Threats</vt:lpstr>
      <vt:lpstr>Malware</vt:lpstr>
      <vt:lpstr>Phishing Attacks</vt:lpstr>
      <vt:lpstr>Password Breaches</vt:lpstr>
      <vt:lpstr>Social Engineering</vt:lpstr>
      <vt:lpstr>Basic Cybersecurity Tips</vt:lpstr>
      <vt:lpstr>Group Discussion</vt:lpstr>
      <vt:lpstr>Password Tips</vt:lpstr>
      <vt:lpstr>Two-Factor Authentication (2FA)</vt:lpstr>
      <vt:lpstr>Keeping Software Updated</vt:lpstr>
      <vt:lpstr>Being Cautious with Email</vt:lpstr>
      <vt:lpstr>Backing Up Data</vt:lpstr>
      <vt:lpstr>Real-Life Examples</vt:lpstr>
      <vt:lpstr>Real-Life Examples</vt:lpstr>
      <vt:lpstr>Local Lab Interfaces</vt:lpstr>
      <vt:lpstr>Task 1</vt:lpstr>
      <vt:lpstr>Task 2</vt:lpstr>
      <vt:lpstr>Task 3</vt:lpstr>
      <vt:lpstr>Questions?</vt:lpstr>
    </vt:vector>
  </TitlesOfParts>
  <Company>NTNU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PowerPoint-presentasjon</dc:title>
  <dc:creator>Kolbjørn Skarpnes</dc:creator>
  <cp:lastModifiedBy>Muhammad Mudassar Yamin</cp:lastModifiedBy>
  <cp:revision>140</cp:revision>
  <dcterms:created xsi:type="dcterms:W3CDTF">2013-06-10T16:56:09Z</dcterms:created>
  <dcterms:modified xsi:type="dcterms:W3CDTF">2023-09-29T07:45:54Z</dcterms:modified>
</cp:coreProperties>
</file>